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64" r:id="rId5"/>
    <p:sldId id="265" r:id="rId6"/>
    <p:sldId id="266" r:id="rId7"/>
    <p:sldId id="268" r:id="rId8"/>
    <p:sldId id="267" r:id="rId9"/>
    <p:sldId id="279" r:id="rId10"/>
    <p:sldId id="280" r:id="rId11"/>
    <p:sldId id="281" r:id="rId12"/>
    <p:sldId id="270" r:id="rId13"/>
    <p:sldId id="271" r:id="rId14"/>
    <p:sldId id="277" r:id="rId15"/>
    <p:sldId id="278" r:id="rId16"/>
    <p:sldId id="273" r:id="rId17"/>
    <p:sldId id="275" r:id="rId18"/>
    <p:sldId id="262" r:id="rId19"/>
    <p:sldId id="276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7"/>
  </p:normalViewPr>
  <p:slideViewPr>
    <p:cSldViewPr snapToGrid="0" snapToObjects="1">
      <p:cViewPr varScale="1">
        <p:scale>
          <a:sx n="102" d="100"/>
          <a:sy n="102" d="100"/>
        </p:scale>
        <p:origin x="1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0F87D7-C97F-E14F-997B-AFAE028CA780}" type="datetimeFigureOut">
              <a:rPr lang="en-US" smtClean="0"/>
              <a:t>11/27/22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C733E3-F640-7848-8BA6-2C1BF4A94E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689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Starvation - A continuing stream of baboons crossing in one direction should not bar baboons going the other way indefinitely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733E3-F640-7848-8BA6-2C1BF4A94ED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77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Starvation - A continuing stream of baboons crossing in one direction should not bar baboons going the other way indefinitely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733E3-F640-7848-8BA6-2C1BF4A94ED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9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rightSide</a:t>
            </a:r>
            <a:r>
              <a:rPr lang="en-US" dirty="0"/>
              <a:t> is very similar so do not include.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733E3-F640-7848-8BA6-2C1BF4A94ED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1003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733E3-F640-7848-8BA6-2C1BF4A94ED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0433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C733E3-F640-7848-8BA6-2C1BF4A94ED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665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resentation Title Blank"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664973"/>
            <a:ext cx="7772400" cy="1466291"/>
          </a:xfrm>
        </p:spPr>
        <p:txBody>
          <a:bodyPr anchor="t" anchorCtr="0"/>
          <a:lstStyle>
            <a:lvl1pPr algn="ctr">
              <a:defRPr sz="4500" b="1" i="0" cap="none" baseline="0">
                <a:solidFill>
                  <a:schemeClr val="bg1"/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7562418-96E8-2A4F-BC34-65F71D2C2E75}"/>
              </a:ext>
            </a:extLst>
          </p:cNvPr>
          <p:cNvGrpSpPr/>
          <p:nvPr userDrawn="1"/>
        </p:nvGrpSpPr>
        <p:grpSpPr>
          <a:xfrm>
            <a:off x="3381322" y="4571999"/>
            <a:ext cx="2381356" cy="1632515"/>
            <a:chOff x="4428154" y="3921547"/>
            <a:chExt cx="3330175" cy="228296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A8F4E40-A2A8-3845-A7BC-A70B2BE1615A}"/>
                </a:ext>
              </a:extLst>
            </p:cNvPr>
            <p:cNvGrpSpPr/>
            <p:nvPr userDrawn="1"/>
          </p:nvGrpSpPr>
          <p:grpSpPr>
            <a:xfrm>
              <a:off x="5391912" y="3921547"/>
              <a:ext cx="1408176" cy="1538935"/>
              <a:chOff x="5183237" y="4557650"/>
              <a:chExt cx="1408176" cy="1538935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2DA45FC5-0C12-A24C-87EF-D5E5C843A91A}"/>
                  </a:ext>
                </a:extLst>
              </p:cNvPr>
              <p:cNvSpPr/>
              <p:nvPr/>
            </p:nvSpPr>
            <p:spPr>
              <a:xfrm>
                <a:off x="5183237" y="4557650"/>
                <a:ext cx="1408176" cy="153893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/>
                  <a:t> </a:t>
                </a: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647751CA-AB85-AD4C-AE99-09F065ACBE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78407" y="4756048"/>
                <a:ext cx="1012320" cy="1135773"/>
              </a:xfrm>
              <a:prstGeom prst="rect">
                <a:avLst/>
              </a:prstGeom>
            </p:spPr>
          </p:pic>
        </p:grp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3D9A299-3B04-474A-A43F-2949E7EA41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428154" y="5666564"/>
              <a:ext cx="3330175" cy="5379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4047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5E47562-0B4E-E143-B002-83649551E0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4105" y="690563"/>
            <a:ext cx="3560763" cy="4267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307360FE-8B74-B742-AC27-153E1A1C9CD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957346" y="690563"/>
            <a:ext cx="3560763" cy="42672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58810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59522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4"/>
            <a:ext cx="2949178" cy="3525253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30564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30"/>
            <a:ext cx="4629150" cy="462731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1"/>
            <a:ext cx="2949178" cy="3557337"/>
          </a:xfrm>
        </p:spPr>
        <p:txBody>
          <a:bodyPr/>
          <a:lstStyle>
            <a:lvl1pPr marL="0" indent="0">
              <a:buNone/>
              <a:defRPr sz="120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62609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BB596-5451-4E43-A774-80A751BE58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DB06050-AE7F-E242-97DC-DE3BC4D88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703337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42E-E29E-8442-94C1-AC54D70DD51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5414" y="2107021"/>
            <a:ext cx="7887058" cy="383182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62B999D7-A76D-B741-B745-30280A6B16D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5414" y="2604240"/>
            <a:ext cx="7887058" cy="383182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College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CA1FD1C-6FE7-DD48-9178-AFF6A8C555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5414" y="3101459"/>
            <a:ext cx="7887058" cy="383182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Department or Program Name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56EF9B5F-920F-8E4F-872D-C4D4C2C60FF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5414" y="3598678"/>
            <a:ext cx="7887058" cy="383182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Website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B0EB2389-F780-2D4A-B2A3-2E10B3549B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414" y="4095897"/>
            <a:ext cx="7887058" cy="383182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Phone Number</a:t>
            </a:r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85444114-988B-6D44-B79C-537507DF2B6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5414" y="4593118"/>
            <a:ext cx="7887058" cy="383182"/>
          </a:xfrm>
        </p:spPr>
        <p:txBody>
          <a:bodyPr>
            <a:sp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Email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1ED535D-CF14-414F-994D-2D6881DC565E}"/>
              </a:ext>
            </a:extLst>
          </p:cNvPr>
          <p:cNvSpPr txBox="1"/>
          <p:nvPr/>
        </p:nvSpPr>
        <p:spPr>
          <a:xfrm>
            <a:off x="615415" y="978794"/>
            <a:ext cx="60816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1622798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Presentation Title"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664973"/>
            <a:ext cx="7772400" cy="1466291"/>
          </a:xfrm>
        </p:spPr>
        <p:txBody>
          <a:bodyPr anchor="t" anchorCtr="0"/>
          <a:lstStyle>
            <a:lvl1pPr algn="ctr">
              <a:defRPr sz="4500" b="1" i="0" cap="none" baseline="0">
                <a:solidFill>
                  <a:schemeClr val="bg1"/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2152971"/>
            <a:ext cx="6858000" cy="828294"/>
          </a:xfrm>
        </p:spPr>
        <p:txBody>
          <a:bodyPr/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Sub-topic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B5B5FA-38C5-9149-9DA4-F4028C9667A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27484" y="3009504"/>
            <a:ext cx="4675187" cy="334963"/>
          </a:xfrm>
        </p:spPr>
        <p:txBody>
          <a:bodyPr>
            <a:noAutofit/>
          </a:bodyPr>
          <a:lstStyle>
            <a:lvl1pPr marL="0" indent="0" algn="ctr">
              <a:buNone/>
              <a:defRPr sz="15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Name of Presenter and Title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932339FA-DA32-A74D-BF3D-0857B2EA023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5802" y="3470505"/>
            <a:ext cx="3713203" cy="652749"/>
          </a:xfrm>
        </p:spPr>
        <p:txBody>
          <a:bodyPr anchor="ctr">
            <a:normAutofit/>
          </a:bodyPr>
          <a:lstStyle>
            <a:lvl1pPr marL="0" indent="0" algn="r">
              <a:buNone/>
              <a:defRPr sz="13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College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4C4E1DC7-B849-7A47-B34C-CA67D6F4605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31147" y="3470505"/>
            <a:ext cx="3713203" cy="652749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Department or program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AB3D67C-B153-C645-A39A-00A7DAE198D6}"/>
              </a:ext>
            </a:extLst>
          </p:cNvPr>
          <p:cNvGrpSpPr/>
          <p:nvPr userDrawn="1"/>
        </p:nvGrpSpPr>
        <p:grpSpPr>
          <a:xfrm>
            <a:off x="3381322" y="4850966"/>
            <a:ext cx="2381356" cy="1632516"/>
            <a:chOff x="4428154" y="3921547"/>
            <a:chExt cx="3330175" cy="228296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4D9EA0D-1D68-9440-B3BE-BD5C55B95E11}"/>
                </a:ext>
              </a:extLst>
            </p:cNvPr>
            <p:cNvGrpSpPr/>
            <p:nvPr userDrawn="1"/>
          </p:nvGrpSpPr>
          <p:grpSpPr>
            <a:xfrm>
              <a:off x="5391912" y="3921547"/>
              <a:ext cx="1408176" cy="1538935"/>
              <a:chOff x="5183237" y="4557650"/>
              <a:chExt cx="1408176" cy="1538935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685F0FEB-2A54-704E-9CA8-5EACEB32DA8A}"/>
                  </a:ext>
                </a:extLst>
              </p:cNvPr>
              <p:cNvSpPr/>
              <p:nvPr/>
            </p:nvSpPr>
            <p:spPr>
              <a:xfrm>
                <a:off x="5183237" y="4557650"/>
                <a:ext cx="1408176" cy="153893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/>
                  <a:t> </a:t>
                </a:r>
              </a:p>
            </p:txBody>
          </p:sp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76096C86-8430-4542-9130-724B459177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78407" y="4756048"/>
                <a:ext cx="1012320" cy="1135773"/>
              </a:xfrm>
              <a:prstGeom prst="rect">
                <a:avLst/>
              </a:prstGeom>
            </p:spPr>
          </p:pic>
        </p:grp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11458BD4-C1E5-4B48-9C01-7F4AE75B2C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428154" y="5666564"/>
              <a:ext cx="3330175" cy="5379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5326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vider Slide"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661769"/>
            <a:ext cx="7772400" cy="1466291"/>
          </a:xfrm>
        </p:spPr>
        <p:txBody>
          <a:bodyPr anchor="t" anchorCtr="0"/>
          <a:lstStyle>
            <a:lvl1pPr algn="ctr">
              <a:defRPr sz="4500" b="1" i="0" cap="none" baseline="0">
                <a:solidFill>
                  <a:schemeClr val="bg1"/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149767"/>
            <a:ext cx="6858000" cy="828294"/>
          </a:xfrm>
        </p:spPr>
        <p:txBody>
          <a:bodyPr/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74343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resentation Title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BBC21DA-BB37-9447-AE99-A5671996BEC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329339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1CD90CA-AF2E-8449-8E84-D6C56326C15A}"/>
              </a:ext>
            </a:extLst>
          </p:cNvPr>
          <p:cNvSpPr/>
          <p:nvPr/>
        </p:nvSpPr>
        <p:spPr>
          <a:xfrm>
            <a:off x="3293391" y="0"/>
            <a:ext cx="585061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D5B3CF-5810-EF40-8451-52B286E53328}"/>
              </a:ext>
            </a:extLst>
          </p:cNvPr>
          <p:cNvSpPr/>
          <p:nvPr/>
        </p:nvSpPr>
        <p:spPr>
          <a:xfrm>
            <a:off x="3180196" y="0"/>
            <a:ext cx="33214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3EFAC79-FBE2-DF48-8813-6E47C2638C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09547" y="510445"/>
            <a:ext cx="5025224" cy="1080247"/>
          </a:xfrm>
        </p:spPr>
        <p:txBody>
          <a:bodyPr anchor="t" anchorCtr="0">
            <a:noAutofit/>
          </a:bodyPr>
          <a:lstStyle>
            <a:lvl1pPr algn="ctr">
              <a:defRPr sz="3000" b="1" i="0" cap="none" baseline="0">
                <a:solidFill>
                  <a:schemeClr val="bg1"/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183B407-5E80-E943-A014-BDCB3E4C4FA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405587" y="1598800"/>
            <a:ext cx="4135996" cy="828294"/>
          </a:xfrm>
        </p:spPr>
        <p:txBody>
          <a:bodyPr/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Sub-topic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0FF14268-F6DF-AE49-B746-8341CDE325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67133" y="2494699"/>
            <a:ext cx="3812907" cy="334963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Name of Presenter and Title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C5AD891-4FCC-0446-93A5-2DB1541B04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65558" y="2932980"/>
            <a:ext cx="3713203" cy="65274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3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College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9EBC9F5-88EB-8443-B256-F5EF5358D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5556" y="3865608"/>
            <a:ext cx="3713203" cy="652749"/>
          </a:xfrm>
        </p:spPr>
        <p:txBody>
          <a:bodyPr anchor="ctr">
            <a:normAutofit/>
          </a:bodyPr>
          <a:lstStyle>
            <a:lvl1pPr marL="0" indent="0" algn="ctr">
              <a:buNone/>
              <a:defRPr sz="13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Department or program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474E4EE-A9AB-F74A-BA9F-547C75AA6EF1}"/>
              </a:ext>
            </a:extLst>
          </p:cNvPr>
          <p:cNvCxnSpPr>
            <a:cxnSpLocks/>
          </p:cNvCxnSpPr>
          <p:nvPr/>
        </p:nvCxnSpPr>
        <p:spPr>
          <a:xfrm flipH="1">
            <a:off x="5186168" y="3706773"/>
            <a:ext cx="2471979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5A85373-871A-E541-8F8C-B40596554BE5}"/>
              </a:ext>
            </a:extLst>
          </p:cNvPr>
          <p:cNvGrpSpPr/>
          <p:nvPr userDrawn="1"/>
        </p:nvGrpSpPr>
        <p:grpSpPr>
          <a:xfrm>
            <a:off x="4654568" y="4742720"/>
            <a:ext cx="3347204" cy="1869942"/>
            <a:chOff x="2301428" y="3862555"/>
            <a:chExt cx="4541144" cy="2536946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CC6DD35-5E5A-4146-B262-96EBC14807C4}"/>
                </a:ext>
              </a:extLst>
            </p:cNvPr>
            <p:cNvGrpSpPr/>
            <p:nvPr userDrawn="1"/>
          </p:nvGrpSpPr>
          <p:grpSpPr>
            <a:xfrm>
              <a:off x="3799086" y="3862555"/>
              <a:ext cx="1408176" cy="1538935"/>
              <a:chOff x="5183237" y="4557650"/>
              <a:chExt cx="1408176" cy="1538935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1C1F035-5C5D-4D45-89DC-B68221E4AAE2}"/>
                  </a:ext>
                </a:extLst>
              </p:cNvPr>
              <p:cNvSpPr/>
              <p:nvPr/>
            </p:nvSpPr>
            <p:spPr>
              <a:xfrm>
                <a:off x="5183237" y="4557650"/>
                <a:ext cx="1408176" cy="153893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/>
                  <a:t> </a:t>
                </a:r>
              </a:p>
            </p:txBody>
          </p:sp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8076CB4F-6132-074E-8B18-3E6BE7D400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378407" y="4756048"/>
                <a:ext cx="1012320" cy="1135773"/>
              </a:xfrm>
              <a:prstGeom prst="rect">
                <a:avLst/>
              </a:prstGeom>
            </p:spPr>
          </p:pic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0893F3D-60C2-2444-BD3E-C188C277E87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2491740" y="5508222"/>
              <a:ext cx="4160520" cy="59436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A2649042-7375-1E47-92F9-8BD14D315D1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2301428" y="5945387"/>
              <a:ext cx="4541144" cy="4541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4423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esentation Title 3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1D5B3CF-5810-EF40-8451-52B286E53328}"/>
              </a:ext>
            </a:extLst>
          </p:cNvPr>
          <p:cNvSpPr/>
          <p:nvPr/>
        </p:nvSpPr>
        <p:spPr>
          <a:xfrm>
            <a:off x="0" y="5029201"/>
            <a:ext cx="9144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3EFAC79-FBE2-DF48-8813-6E47C2638C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85800" y="476999"/>
            <a:ext cx="7772400" cy="1466291"/>
          </a:xfrm>
        </p:spPr>
        <p:txBody>
          <a:bodyPr anchor="t" anchorCtr="0"/>
          <a:lstStyle>
            <a:lvl1pPr algn="ctr">
              <a:defRPr sz="4500" b="1" i="0" cap="none" baseline="0">
                <a:solidFill>
                  <a:schemeClr val="bg1"/>
                </a:solidFill>
                <a:latin typeface="Tahoma" panose="020B06040305040402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183B407-5E80-E943-A014-BDCB3E4C4FA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43000" y="1964997"/>
            <a:ext cx="6858000" cy="828294"/>
          </a:xfrm>
        </p:spPr>
        <p:txBody>
          <a:bodyPr/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892" indent="0" algn="ctr">
              <a:buNone/>
              <a:defRPr sz="1500"/>
            </a:lvl2pPr>
            <a:lvl3pPr marL="685783" indent="0" algn="ctr">
              <a:buNone/>
              <a:defRPr sz="1350"/>
            </a:lvl3pPr>
            <a:lvl4pPr marL="1028675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8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2" indent="0" algn="ctr">
              <a:buNone/>
              <a:defRPr sz="1200"/>
            </a:lvl9pPr>
          </a:lstStyle>
          <a:p>
            <a:r>
              <a:rPr lang="en-US" dirty="0"/>
              <a:t>Subtopic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0FF14268-F6DF-AE49-B746-8341CDE3259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27484" y="2816319"/>
            <a:ext cx="4675187" cy="334963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Name of Presenter and Title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C5AD891-4FCC-0446-93A5-2DB1541B049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5802" y="3277318"/>
            <a:ext cx="3713203" cy="652749"/>
          </a:xfrm>
        </p:spPr>
        <p:txBody>
          <a:bodyPr anchor="ctr">
            <a:normAutofit/>
          </a:bodyPr>
          <a:lstStyle>
            <a:lvl1pPr marL="0" indent="0" algn="r">
              <a:buNone/>
              <a:defRPr sz="13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College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9EBC9F5-88EB-8443-B256-F5EF5358DF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31147" y="3277318"/>
            <a:ext cx="3713203" cy="652749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Department or program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F1FEA00-B214-AF4C-B8C4-3A82EA4AB2F4}"/>
              </a:ext>
            </a:extLst>
          </p:cNvPr>
          <p:cNvGrpSpPr/>
          <p:nvPr userDrawn="1"/>
        </p:nvGrpSpPr>
        <p:grpSpPr>
          <a:xfrm>
            <a:off x="3364314" y="4280007"/>
            <a:ext cx="2415372" cy="1632515"/>
            <a:chOff x="4884927" y="4571999"/>
            <a:chExt cx="2415372" cy="1632515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A9CE167-A505-D349-A0F4-F77811BEABD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884927" y="5814339"/>
              <a:ext cx="2415372" cy="390175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433D900-85D8-9843-A60D-7BA69B18B350}"/>
                </a:ext>
              </a:extLst>
            </p:cNvPr>
            <p:cNvGrpSpPr/>
            <p:nvPr userDrawn="1"/>
          </p:nvGrpSpPr>
          <p:grpSpPr>
            <a:xfrm>
              <a:off x="5594490" y="4571999"/>
              <a:ext cx="1006965" cy="1100469"/>
              <a:chOff x="5183237" y="4557650"/>
              <a:chExt cx="1408176" cy="1538935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94FF2BE7-1FDF-994A-8167-87896B880EDD}"/>
                  </a:ext>
                </a:extLst>
              </p:cNvPr>
              <p:cNvSpPr/>
              <p:nvPr/>
            </p:nvSpPr>
            <p:spPr>
              <a:xfrm>
                <a:off x="5183237" y="4557650"/>
                <a:ext cx="1408176" cy="1538935"/>
              </a:xfrm>
              <a:prstGeom prst="rect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/>
                  <a:t> </a:t>
                </a:r>
              </a:p>
            </p:txBody>
          </p:sp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A8880FB9-D661-3540-92B4-3B0FC9ED91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378407" y="4756048"/>
                <a:ext cx="1012320" cy="113577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9787575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888" y="1709743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dirty="0"/>
              <a:t>Divider Slide 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8"/>
            <a:ext cx="7886700" cy="736515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Topic</a:t>
            </a:r>
          </a:p>
        </p:txBody>
      </p:sp>
    </p:spTree>
    <p:extLst>
      <p:ext uri="{BB962C8B-B14F-4D97-AF65-F5344CB8AC3E}">
        <p14:creationId xmlns:p14="http://schemas.microsoft.com/office/powerpoint/2010/main" val="13715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351639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428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7"/>
            <a:ext cx="3886200" cy="36928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7"/>
            <a:ext cx="3886200" cy="36928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144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0936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0936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16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3670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431B1E-8998-0146-AF70-B53ABD36F462}"/>
              </a:ext>
            </a:extLst>
          </p:cNvPr>
          <p:cNvSpPr/>
          <p:nvPr userDrawn="1"/>
        </p:nvSpPr>
        <p:spPr>
          <a:xfrm>
            <a:off x="0" y="5758252"/>
            <a:ext cx="9144000" cy="1099751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2D0EDF-6793-944A-8664-9CB2EFC03F6E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677562" y="5919726"/>
            <a:ext cx="692363" cy="7767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27A22B-EB27-1644-86A5-45EE4003A33F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508567" y="6228234"/>
            <a:ext cx="2984393" cy="309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463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4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2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171446" indent="-171446" algn="l" defTabSz="685783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3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author/abbydesign" TargetMode="External"/><Relationship Id="rId2" Type="http://schemas.openxmlformats.org/officeDocument/2006/relationships/hyperlink" Target="https://mapeffects.co/tutorials/canyons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dreamstime.com/illustration/straight-rope.html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microsoft.com/office/2007/relationships/hdphoto" Target="../media/hdphoto2.wdp"/><Relationship Id="rId4" Type="http://schemas.microsoft.com/office/2007/relationships/hdphoto" Target="../media/hdphoto1.wdp"/><Relationship Id="rId9" Type="http://schemas.microsoft.com/office/2007/relationships/hdphoto" Target="../media/hdphoto5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873BFF-6CD0-7440-ACD2-28A3CD11F6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CS474: Operating Systems I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1A4AEB2-82A6-BE44-91CE-5159DD0B7F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Synchronization: The Baboon problem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90D60-6718-774C-ADF0-CABBFCA5E6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Ne'kko</a:t>
            </a:r>
            <a:r>
              <a:rPr lang="en-US" dirty="0"/>
              <a:t> Montoya, Navarre Brown, and Jason Miller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28A305E-8237-3243-833B-F9786E3A2D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New Mexico State University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AA7A6DC-968A-924B-8A98-368524945E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Computer Science</a:t>
            </a:r>
          </a:p>
        </p:txBody>
      </p:sp>
    </p:spTree>
    <p:extLst>
      <p:ext uri="{BB962C8B-B14F-4D97-AF65-F5344CB8AC3E}">
        <p14:creationId xmlns:p14="http://schemas.microsoft.com/office/powerpoint/2010/main" val="311801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6C23B-8895-98C1-582A-A3626EC1F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/>
              <a:t>main()</a:t>
            </a:r>
            <a:r>
              <a:rPr lang="en-US" dirty="0"/>
              <a:t> Function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E0470A3-D86F-25A9-143C-A64C620251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588" y="1299890"/>
            <a:ext cx="7886700" cy="4258219"/>
          </a:xfrm>
        </p:spPr>
      </p:pic>
    </p:spTree>
    <p:extLst>
      <p:ext uri="{BB962C8B-B14F-4D97-AF65-F5344CB8AC3E}">
        <p14:creationId xmlns:p14="http://schemas.microsoft.com/office/powerpoint/2010/main" val="1252755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6C23B-8895-98C1-582A-A3626EC1F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/>
              <a:t>main()</a:t>
            </a:r>
            <a:r>
              <a:rPr lang="en-US" dirty="0"/>
              <a:t> Function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360E9C-E145-BAE2-D78E-229CF6CA3C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0592" y="1408494"/>
            <a:ext cx="5742815" cy="4041011"/>
          </a:xfrm>
        </p:spPr>
      </p:pic>
    </p:spTree>
    <p:extLst>
      <p:ext uri="{BB962C8B-B14F-4D97-AF65-F5344CB8AC3E}">
        <p14:creationId xmlns:p14="http://schemas.microsoft.com/office/powerpoint/2010/main" val="1717802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3B65C-B4F4-1E57-9643-548AF829B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 err="1"/>
              <a:t>leftSide</a:t>
            </a:r>
            <a:r>
              <a:rPr lang="en-US" i="1" dirty="0"/>
              <a:t>() </a:t>
            </a:r>
            <a:r>
              <a:rPr lang="en-US" dirty="0"/>
              <a:t>Function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D35A7EE-CD16-6D27-19F5-6103A0F8B0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27966" y="1325574"/>
            <a:ext cx="6325643" cy="4369329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C21AF9B-321B-E7B6-4E67-5EA0CABDE864}"/>
              </a:ext>
            </a:extLst>
          </p:cNvPr>
          <p:cNvSpPr/>
          <p:nvPr/>
        </p:nvSpPr>
        <p:spPr>
          <a:xfrm>
            <a:off x="1615858" y="1991638"/>
            <a:ext cx="4409162" cy="12651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6A4640-6956-52AA-48DB-BF2AA2B26479}"/>
              </a:ext>
            </a:extLst>
          </p:cNvPr>
          <p:cNvSpPr/>
          <p:nvPr/>
        </p:nvSpPr>
        <p:spPr>
          <a:xfrm>
            <a:off x="1578278" y="4559474"/>
            <a:ext cx="5210829" cy="9729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F5F4FA-E721-7AC9-6023-99F23DA7CE79}"/>
              </a:ext>
            </a:extLst>
          </p:cNvPr>
          <p:cNvSpPr txBox="1"/>
          <p:nvPr/>
        </p:nvSpPr>
        <p:spPr>
          <a:xfrm>
            <a:off x="-50104" y="3256767"/>
            <a:ext cx="1703538" cy="1200329"/>
          </a:xfrm>
          <a:prstGeom prst="rect">
            <a:avLst/>
          </a:prstGeom>
          <a:solidFill>
            <a:schemeClr val="tx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Critical sections which capture synchronization requirements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77C49DD-8BB1-E3EC-BB7E-E58DECF367AD}"/>
              </a:ext>
            </a:extLst>
          </p:cNvPr>
          <p:cNvCxnSpPr>
            <a:stCxn id="12" idx="0"/>
            <a:endCxn id="10" idx="1"/>
          </p:cNvCxnSpPr>
          <p:nvPr/>
        </p:nvCxnSpPr>
        <p:spPr>
          <a:xfrm flipV="1">
            <a:off x="801665" y="2624203"/>
            <a:ext cx="814193" cy="63256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C8CC775-0BFE-944D-4CA8-AB3A89AD0C66}"/>
              </a:ext>
            </a:extLst>
          </p:cNvPr>
          <p:cNvCxnSpPr>
            <a:cxnSpLocks/>
            <a:stCxn id="12" idx="2"/>
            <a:endCxn id="11" idx="1"/>
          </p:cNvCxnSpPr>
          <p:nvPr/>
        </p:nvCxnSpPr>
        <p:spPr>
          <a:xfrm>
            <a:off x="801665" y="4457096"/>
            <a:ext cx="776613" cy="58885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ight Brace 19">
            <a:extLst>
              <a:ext uri="{FF2B5EF4-FFF2-40B4-BE49-F238E27FC236}">
                <a16:creationId xmlns:a16="http://schemas.microsoft.com/office/drawing/2014/main" id="{5B0B0273-76BE-98EA-D211-26444F6DC9B3}"/>
              </a:ext>
            </a:extLst>
          </p:cNvPr>
          <p:cNvSpPr/>
          <p:nvPr/>
        </p:nvSpPr>
        <p:spPr>
          <a:xfrm>
            <a:off x="7127310" y="3256767"/>
            <a:ext cx="626301" cy="1302707"/>
          </a:xfrm>
          <a:prstGeom prst="rightBrac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C929238-3B68-1C7B-1A76-D16729C4F7EF}"/>
              </a:ext>
            </a:extLst>
          </p:cNvPr>
          <p:cNvSpPr txBox="1"/>
          <p:nvPr/>
        </p:nvSpPr>
        <p:spPr>
          <a:xfrm>
            <a:off x="7753609" y="3458610"/>
            <a:ext cx="1402918" cy="923330"/>
          </a:xfrm>
          <a:prstGeom prst="rect">
            <a:avLst/>
          </a:prstGeom>
          <a:solidFill>
            <a:schemeClr val="tx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Enforces three-baboon limit </a:t>
            </a:r>
          </a:p>
        </p:txBody>
      </p:sp>
    </p:spTree>
    <p:extLst>
      <p:ext uri="{BB962C8B-B14F-4D97-AF65-F5344CB8AC3E}">
        <p14:creationId xmlns:p14="http://schemas.microsoft.com/office/powerpoint/2010/main" val="1339904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3B65C-B4F4-1E57-9643-548AF829B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 err="1"/>
              <a:t>rightSide</a:t>
            </a:r>
            <a:r>
              <a:rPr lang="en-US" i="1" dirty="0"/>
              <a:t>() </a:t>
            </a:r>
            <a:r>
              <a:rPr lang="en-US" dirty="0"/>
              <a:t>Function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D35A7EE-CD16-6D27-19F5-6103A0F8B0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/>
          <a:stretch/>
        </p:blipFill>
        <p:spPr>
          <a:xfrm>
            <a:off x="1383713" y="1325574"/>
            <a:ext cx="6163630" cy="4369329"/>
          </a:xfrm>
        </p:spPr>
      </p:pic>
    </p:spTree>
    <p:extLst>
      <p:ext uri="{BB962C8B-B14F-4D97-AF65-F5344CB8AC3E}">
        <p14:creationId xmlns:p14="http://schemas.microsoft.com/office/powerpoint/2010/main" val="3348315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640EFC-193A-C748-BB98-CE5BECD971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798F70A-0C44-544A-B47F-09008269D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sample output</a:t>
            </a:r>
          </a:p>
        </p:txBody>
      </p:sp>
    </p:spTree>
    <p:extLst>
      <p:ext uri="{BB962C8B-B14F-4D97-AF65-F5344CB8AC3E}">
        <p14:creationId xmlns:p14="http://schemas.microsoft.com/office/powerpoint/2010/main" val="1666499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0B553-1F30-9AAE-A67E-F7D55B8F4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6DE41-EDE8-4DF5-1205-072026184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Compilation is very simple: </a:t>
            </a:r>
            <a:r>
              <a:rPr lang="en-US" dirty="0" err="1"/>
              <a:t>gcc</a:t>
            </a:r>
            <a:r>
              <a:rPr lang="en-US" dirty="0"/>
              <a:t> prob1.c -o -</a:t>
            </a:r>
            <a:r>
              <a:rPr lang="en-US" dirty="0" err="1"/>
              <a:t>lpthread</a:t>
            </a:r>
            <a:r>
              <a:rPr lang="en-US" dirty="0"/>
              <a:t> -</a:t>
            </a:r>
            <a:r>
              <a:rPr lang="en-US" dirty="0" err="1"/>
              <a:t>lrt</a:t>
            </a:r>
            <a:r>
              <a:rPr lang="en-US" dirty="0"/>
              <a:t> 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1318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3B65C-B4F4-1E57-9643-548AF829B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Output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B46A1D4-768C-F7C3-E0F3-B1981AEB3C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452" b="3407"/>
          <a:stretch/>
        </p:blipFill>
        <p:spPr>
          <a:xfrm>
            <a:off x="1934773" y="1402679"/>
            <a:ext cx="5274454" cy="4052642"/>
          </a:xfrm>
        </p:spPr>
      </p:pic>
    </p:spTree>
    <p:extLst>
      <p:ext uri="{BB962C8B-B14F-4D97-AF65-F5344CB8AC3E}">
        <p14:creationId xmlns:p14="http://schemas.microsoft.com/office/powerpoint/2010/main" val="11595756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640EFC-193A-C748-BB98-CE5BECD971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798F70A-0C44-544A-B47F-09008269D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69170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2FA980-2F8B-A348-9320-998306C46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6347FF-20ED-BB41-B9C1-E5B66AD2B85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https://mapeffects.co/tutorials/canyons</a:t>
            </a:r>
            <a:endParaRPr lang="en-US" dirty="0"/>
          </a:p>
          <a:p>
            <a:r>
              <a:rPr lang="en-US" dirty="0">
                <a:hlinkClick r:id="rId3"/>
              </a:rPr>
              <a:t>https://www.freepik.com/author/abbydesign</a:t>
            </a:r>
            <a:endParaRPr lang="en-US" dirty="0"/>
          </a:p>
          <a:p>
            <a:r>
              <a:rPr lang="en-US" dirty="0">
                <a:hlinkClick r:id="rId4"/>
              </a:rPr>
              <a:t>https://www.dreamstime.com/illustration/straight-rope.html</a:t>
            </a:r>
            <a:endParaRPr lang="en-US" dirty="0"/>
          </a:p>
          <a:p>
            <a:r>
              <a:rPr lang="en-US" dirty="0" err="1"/>
              <a:t>Silberschatz</a:t>
            </a:r>
            <a:r>
              <a:rPr lang="en-US" dirty="0"/>
              <a:t>, Abraham, et al. “Glossary.” Operating System Concepts, J. Wiley &amp; Sons, Hoboken, NJ, 2019, pp. G-29-G-30.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849FEE-DC50-944F-A7C8-B2BD4F2BFCA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178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640EFC-193A-C748-BB98-CE5BECD971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Glossary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798F70A-0C44-544A-B47F-09008269D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19945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640EFC-193A-C748-BB98-CE5BECD971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798F70A-0C44-544A-B47F-09008269D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baboon Synchronization problem</a:t>
            </a:r>
          </a:p>
        </p:txBody>
      </p:sp>
    </p:spTree>
    <p:extLst>
      <p:ext uri="{BB962C8B-B14F-4D97-AF65-F5344CB8AC3E}">
        <p14:creationId xmlns:p14="http://schemas.microsoft.com/office/powerpoint/2010/main" val="2585692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51F05FB-68E1-2C4E-A627-67E8635E1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Synchronization: Baboon Problem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C1EC60-CEEA-3F44-97D4-A22CA7E43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24584"/>
            <a:ext cx="5120797" cy="4036556"/>
          </a:xfrm>
        </p:spPr>
        <p:txBody>
          <a:bodyPr>
            <a:normAutofit/>
          </a:bodyPr>
          <a:lstStyle/>
          <a:p>
            <a:r>
              <a:rPr lang="en-US" dirty="0"/>
              <a:t>Baboons are located on two edges of a canyon.</a:t>
            </a:r>
          </a:p>
          <a:p>
            <a:r>
              <a:rPr lang="en-US" dirty="0"/>
              <a:t>The baboons on one side of the canyon want to travel across to the other side and vice versa. </a:t>
            </a:r>
          </a:p>
          <a:p>
            <a:r>
              <a:rPr lang="en-US" dirty="0"/>
              <a:t>There is a long </a:t>
            </a:r>
            <a:r>
              <a:rPr lang="en-US" b="1" dirty="0"/>
              <a:t>rope</a:t>
            </a:r>
            <a:r>
              <a:rPr lang="en-US" dirty="0"/>
              <a:t> that spans the canyon used for baboon travel.</a:t>
            </a:r>
          </a:p>
          <a:p>
            <a:r>
              <a:rPr lang="en-US" dirty="0"/>
              <a:t>If baboons traveling in opposite directions on the rope meet, they both fall to their deaths. </a:t>
            </a:r>
          </a:p>
          <a:p>
            <a:r>
              <a:rPr lang="en-US" dirty="0"/>
              <a:t>Use </a:t>
            </a:r>
            <a:r>
              <a:rPr lang="en-US" b="1" dirty="0"/>
              <a:t>synchronization</a:t>
            </a:r>
            <a:r>
              <a:rPr lang="en-US" dirty="0"/>
              <a:t> to ensure the baboons can make it to the other side safely.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1D3B79-8F6D-5EA4-47D8-05F926311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9447" y="1324584"/>
            <a:ext cx="3180956" cy="42062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BB14631-D69E-C52C-1143-4745E31510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350" r="99100">
                        <a14:foregroundMark x1="8150" y1="21350" x2="1400" y2="24050"/>
                        <a14:foregroundMark x1="1400" y1="24050" x2="1650" y2="33150"/>
                        <a14:foregroundMark x1="1650" y1="33150" x2="5300" y2="39400"/>
                        <a14:foregroundMark x1="5300" y1="39400" x2="8150" y2="30000"/>
                        <a14:foregroundMark x1="8150" y1="30000" x2="6900" y2="20450"/>
                        <a14:foregroundMark x1="5600" y1="18650" x2="250" y2="26300"/>
                        <a14:foregroundMark x1="250" y1="26300" x2="1800" y2="35200"/>
                        <a14:foregroundMark x1="1800" y1="35200" x2="3450" y2="26600"/>
                        <a14:foregroundMark x1="3450" y1="26600" x2="2350" y2="18650"/>
                        <a14:foregroundMark x1="88555" y1="48965" x2="88314" y2="59762"/>
                        <a14:foregroundMark x1="89250" y1="17900" x2="89122" y2="23620"/>
                        <a14:foregroundMark x1="97243" y1="45760" x2="97400" y2="32150"/>
                        <a14:foregroundMark x1="97218" y1="47934" x2="97242" y2="45892"/>
                        <a14:foregroundMark x1="97400" y1="32150" x2="95000" y2="23950"/>
                        <a14:foregroundMark x1="95000" y1="23950" x2="89450" y2="18650"/>
                        <a14:foregroundMark x1="89450" y1="18650" x2="89450" y2="18650"/>
                        <a14:foregroundMark x1="98039" y1="28284" x2="96650" y2="32450"/>
                        <a14:foregroundMark x1="96650" y1="32450" x2="96300" y2="40800"/>
                        <a14:foregroundMark x1="96300" y1="40800" x2="99100" y2="30350"/>
                        <a14:backgroundMark x1="96950" y1="24650" x2="99850" y2="29750"/>
                        <a14:backgroundMark x1="98200" y1="26500" x2="98200" y2="26500"/>
                        <a14:backgroundMark x1="97650" y1="24450" x2="98750" y2="27050"/>
                        <a14:backgroundMark x1="89100" y1="27200" x2="87650" y2="33800"/>
                        <a14:backgroundMark x1="87800" y1="31400" x2="88000" y2="46050"/>
                        <a14:backgroundMark x1="88000" y1="46050" x2="88000" y2="38400"/>
                        <a14:backgroundMark x1="88000" y1="38400" x2="88100" y2="45500"/>
                        <a14:backgroundMark x1="88100" y1="45500" x2="88700" y2="25400"/>
                        <a14:backgroundMark x1="87800" y1="32700" x2="88550" y2="39100"/>
                        <a14:backgroundMark x1="88700" y1="37650" x2="88550" y2="23750"/>
                        <a14:backgroundMark x1="88550" y1="25200" x2="88550" y2="26850"/>
                        <a14:backgroundMark x1="87100" y1="26300" x2="90750" y2="26500"/>
                        <a14:backgroundMark x1="86550" y1="24100" x2="89250" y2="25000"/>
                        <a14:backgroundMark x1="87800" y1="23400" x2="88900" y2="24650"/>
                        <a14:backgroundMark x1="88350" y1="23950" x2="89650" y2="22850"/>
                        <a14:backgroundMark x1="89100" y1="25950" x2="88550" y2="24850"/>
                        <a14:backgroundMark x1="88900" y1="32350" x2="89450" y2="33800"/>
                        <a14:backgroundMark x1="89100" y1="35450" x2="88550" y2="47500"/>
                        <a14:backgroundMark x1="89650" y1="47850" x2="86350" y2="48750"/>
                        <a14:backgroundMark x1="96750" y1="49850" x2="96650" y2="57350"/>
                        <a14:backgroundMark x1="96650" y1="57350" x2="88350" y2="61550"/>
                        <a14:backgroundMark x1="86350" y1="61200" x2="97650" y2="59900"/>
                        <a14:backgroundMark x1="97100" y1="58250" x2="90250" y2="60950"/>
                        <a14:backgroundMark x1="90250" y1="60950" x2="90000" y2="61750"/>
                        <a14:backgroundMark x1="91450" y1="60650" x2="88150" y2="60450"/>
                        <a14:backgroundMark x1="88350" y1="59750" x2="88350" y2="59750"/>
                        <a14:backgroundMark x1="88000" y1="59750" x2="87650" y2="61900"/>
                        <a14:backgroundMark x1="96750" y1="49300" x2="96400" y2="48950"/>
                        <a14:backgroundMark x1="99300" y1="47650" x2="99300" y2="47650"/>
                        <a14:backgroundMark x1="98050" y1="47650" x2="97300" y2="46050"/>
                        <a14:backgroundMark x1="97100" y1="48050" x2="96200" y2="45650"/>
                        <a14:backgroundMark x1="96950" y1="47850" x2="95650" y2="51850"/>
                        <a14:backgroundMark x1="91850" y1="59550" x2="83700" y2="65050"/>
                        <a14:backgroundMark x1="83700" y1="65050" x2="90100" y2="61000"/>
                        <a14:backgroundMark x1="90100" y1="61000" x2="88000" y2="64300"/>
                        <a14:backgroundMark x1="72650" y1="74150" x2="72650" y2="77250"/>
                        <a14:backgroundMark x1="72450" y1="73400" x2="73200" y2="747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504139" y="3081528"/>
            <a:ext cx="694944" cy="6949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6CD439-FE87-F1D7-706B-4E86F59A86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2350" r="99100">
                        <a14:foregroundMark x1="8150" y1="21350" x2="1400" y2="24050"/>
                        <a14:foregroundMark x1="1400" y1="24050" x2="1650" y2="33150"/>
                        <a14:foregroundMark x1="1650" y1="33150" x2="5300" y2="39400"/>
                        <a14:foregroundMark x1="5300" y1="39400" x2="8150" y2="30000"/>
                        <a14:foregroundMark x1="8150" y1="30000" x2="6900" y2="20450"/>
                        <a14:foregroundMark x1="5600" y1="18650" x2="250" y2="26300"/>
                        <a14:foregroundMark x1="250" y1="26300" x2="1800" y2="35200"/>
                        <a14:foregroundMark x1="1800" y1="35200" x2="3450" y2="26600"/>
                        <a14:foregroundMark x1="3450" y1="26600" x2="2350" y2="18650"/>
                        <a14:foregroundMark x1="88555" y1="48965" x2="88314" y2="59762"/>
                        <a14:foregroundMark x1="89250" y1="17900" x2="89122" y2="23620"/>
                        <a14:foregroundMark x1="97243" y1="45760" x2="97400" y2="32150"/>
                        <a14:foregroundMark x1="97218" y1="47934" x2="97242" y2="45892"/>
                        <a14:foregroundMark x1="97400" y1="32150" x2="95000" y2="23950"/>
                        <a14:foregroundMark x1="95000" y1="23950" x2="89450" y2="18650"/>
                        <a14:foregroundMark x1="89450" y1="18650" x2="89450" y2="18650"/>
                        <a14:foregroundMark x1="98039" y1="28284" x2="96650" y2="32450"/>
                        <a14:foregroundMark x1="96650" y1="32450" x2="96300" y2="40800"/>
                        <a14:foregroundMark x1="96300" y1="40800" x2="99100" y2="30350"/>
                        <a14:backgroundMark x1="96950" y1="24650" x2="99850" y2="29750"/>
                        <a14:backgroundMark x1="98200" y1="26500" x2="98200" y2="26500"/>
                        <a14:backgroundMark x1="97650" y1="24450" x2="98750" y2="27050"/>
                        <a14:backgroundMark x1="89100" y1="27200" x2="87650" y2="33800"/>
                        <a14:backgroundMark x1="87800" y1="31400" x2="88000" y2="46050"/>
                        <a14:backgroundMark x1="88000" y1="46050" x2="88000" y2="38400"/>
                        <a14:backgroundMark x1="88000" y1="38400" x2="88100" y2="45500"/>
                        <a14:backgroundMark x1="88100" y1="45500" x2="88700" y2="25400"/>
                        <a14:backgroundMark x1="87800" y1="32700" x2="88550" y2="39100"/>
                        <a14:backgroundMark x1="88700" y1="37650" x2="88550" y2="23750"/>
                        <a14:backgroundMark x1="88550" y1="25200" x2="88550" y2="26850"/>
                        <a14:backgroundMark x1="87100" y1="26300" x2="90750" y2="26500"/>
                        <a14:backgroundMark x1="86550" y1="24100" x2="89250" y2="25000"/>
                        <a14:backgroundMark x1="87800" y1="23400" x2="88900" y2="24650"/>
                        <a14:backgroundMark x1="88350" y1="23950" x2="89650" y2="22850"/>
                        <a14:backgroundMark x1="89100" y1="25950" x2="88550" y2="24850"/>
                        <a14:backgroundMark x1="88900" y1="32350" x2="89450" y2="33800"/>
                        <a14:backgroundMark x1="89100" y1="35450" x2="88550" y2="47500"/>
                        <a14:backgroundMark x1="89650" y1="47850" x2="86350" y2="48750"/>
                        <a14:backgroundMark x1="96750" y1="49850" x2="96650" y2="57350"/>
                        <a14:backgroundMark x1="96650" y1="57350" x2="88350" y2="61550"/>
                        <a14:backgroundMark x1="86350" y1="61200" x2="97650" y2="59900"/>
                        <a14:backgroundMark x1="97100" y1="58250" x2="90250" y2="60950"/>
                        <a14:backgroundMark x1="90250" y1="60950" x2="90000" y2="61750"/>
                        <a14:backgroundMark x1="91450" y1="60650" x2="88150" y2="60450"/>
                        <a14:backgroundMark x1="88350" y1="59750" x2="88350" y2="59750"/>
                        <a14:backgroundMark x1="88000" y1="59750" x2="87650" y2="61900"/>
                        <a14:backgroundMark x1="96750" y1="49300" x2="96400" y2="48950"/>
                        <a14:backgroundMark x1="99300" y1="47650" x2="99300" y2="47650"/>
                        <a14:backgroundMark x1="98050" y1="47650" x2="97300" y2="46050"/>
                        <a14:backgroundMark x1="97100" y1="48050" x2="96200" y2="45650"/>
                        <a14:backgroundMark x1="96950" y1="47850" x2="95650" y2="51850"/>
                        <a14:backgroundMark x1="91850" y1="59550" x2="83700" y2="65050"/>
                        <a14:backgroundMark x1="83700" y1="65050" x2="90100" y2="61000"/>
                        <a14:backgroundMark x1="90100" y1="61000" x2="88000" y2="64300"/>
                        <a14:backgroundMark x1="72650" y1="74150" x2="72650" y2="77250"/>
                        <a14:backgroundMark x1="72450" y1="73400" x2="73200" y2="747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5982931" y="3515138"/>
            <a:ext cx="694944" cy="6949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6E837B2-3174-89C9-7113-A555BEAFE7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2350" r="99100">
                        <a14:foregroundMark x1="8150" y1="21350" x2="1400" y2="24050"/>
                        <a14:foregroundMark x1="1400" y1="24050" x2="1650" y2="33150"/>
                        <a14:foregroundMark x1="1650" y1="33150" x2="5300" y2="39400"/>
                        <a14:foregroundMark x1="5300" y1="39400" x2="8150" y2="30000"/>
                        <a14:foregroundMark x1="8150" y1="30000" x2="6900" y2="20450"/>
                        <a14:foregroundMark x1="5600" y1="18650" x2="250" y2="26300"/>
                        <a14:foregroundMark x1="250" y1="26300" x2="1800" y2="35200"/>
                        <a14:foregroundMark x1="1800" y1="35200" x2="3450" y2="26600"/>
                        <a14:foregroundMark x1="3450" y1="26600" x2="2350" y2="18650"/>
                        <a14:foregroundMark x1="88555" y1="48965" x2="88314" y2="59762"/>
                        <a14:foregroundMark x1="89250" y1="17900" x2="89122" y2="23620"/>
                        <a14:foregroundMark x1="97243" y1="45760" x2="97400" y2="32150"/>
                        <a14:foregroundMark x1="97218" y1="47934" x2="97242" y2="45892"/>
                        <a14:foregroundMark x1="97400" y1="32150" x2="95000" y2="23950"/>
                        <a14:foregroundMark x1="95000" y1="23950" x2="89450" y2="18650"/>
                        <a14:foregroundMark x1="89450" y1="18650" x2="89450" y2="18650"/>
                        <a14:foregroundMark x1="98039" y1="28284" x2="96650" y2="32450"/>
                        <a14:foregroundMark x1="96650" y1="32450" x2="96300" y2="40800"/>
                        <a14:foregroundMark x1="96300" y1="40800" x2="99100" y2="30350"/>
                        <a14:backgroundMark x1="96950" y1="24650" x2="99850" y2="29750"/>
                        <a14:backgroundMark x1="98200" y1="26500" x2="98200" y2="26500"/>
                        <a14:backgroundMark x1="97650" y1="24450" x2="98750" y2="27050"/>
                        <a14:backgroundMark x1="89100" y1="27200" x2="87650" y2="33800"/>
                        <a14:backgroundMark x1="87800" y1="31400" x2="88000" y2="46050"/>
                        <a14:backgroundMark x1="88000" y1="46050" x2="88000" y2="38400"/>
                        <a14:backgroundMark x1="88000" y1="38400" x2="88100" y2="45500"/>
                        <a14:backgroundMark x1="88100" y1="45500" x2="88700" y2="25400"/>
                        <a14:backgroundMark x1="87800" y1="32700" x2="88550" y2="39100"/>
                        <a14:backgroundMark x1="88700" y1="37650" x2="88550" y2="23750"/>
                        <a14:backgroundMark x1="88550" y1="25200" x2="88550" y2="26850"/>
                        <a14:backgroundMark x1="87100" y1="26300" x2="90750" y2="26500"/>
                        <a14:backgroundMark x1="86550" y1="24100" x2="89250" y2="25000"/>
                        <a14:backgroundMark x1="87800" y1="23400" x2="88900" y2="24650"/>
                        <a14:backgroundMark x1="88350" y1="23950" x2="89650" y2="22850"/>
                        <a14:backgroundMark x1="89100" y1="25950" x2="88550" y2="24850"/>
                        <a14:backgroundMark x1="88900" y1="32350" x2="89450" y2="33800"/>
                        <a14:backgroundMark x1="89100" y1="35450" x2="88550" y2="47500"/>
                        <a14:backgroundMark x1="89650" y1="47850" x2="86350" y2="48750"/>
                        <a14:backgroundMark x1="96750" y1="49850" x2="96650" y2="57350"/>
                        <a14:backgroundMark x1="96650" y1="57350" x2="88350" y2="61550"/>
                        <a14:backgroundMark x1="86350" y1="61200" x2="97650" y2="59900"/>
                        <a14:backgroundMark x1="97100" y1="58250" x2="90250" y2="60950"/>
                        <a14:backgroundMark x1="90250" y1="60950" x2="90000" y2="61750"/>
                        <a14:backgroundMark x1="91450" y1="60650" x2="88150" y2="60450"/>
                        <a14:backgroundMark x1="88350" y1="59750" x2="88350" y2="59750"/>
                        <a14:backgroundMark x1="88000" y1="59750" x2="87650" y2="61900"/>
                        <a14:backgroundMark x1="96750" y1="49300" x2="96400" y2="48950"/>
                        <a14:backgroundMark x1="99300" y1="47650" x2="99300" y2="47650"/>
                        <a14:backgroundMark x1="98050" y1="47650" x2="97300" y2="46050"/>
                        <a14:backgroundMark x1="97100" y1="48050" x2="96200" y2="45650"/>
                        <a14:backgroundMark x1="96950" y1="47850" x2="95650" y2="51850"/>
                        <a14:backgroundMark x1="91850" y1="59550" x2="83700" y2="65050"/>
                        <a14:backgroundMark x1="83700" y1="65050" x2="90100" y2="61000"/>
                        <a14:backgroundMark x1="90100" y1="61000" x2="88000" y2="64300"/>
                        <a14:backgroundMark x1="72650" y1="74150" x2="72650" y2="77250"/>
                        <a14:backgroundMark x1="72450" y1="73400" x2="73200" y2="747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6156667" y="2647918"/>
            <a:ext cx="694944" cy="6949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618B60-9695-194A-9BEF-FC720378D59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54430" y="1946688"/>
            <a:ext cx="1376004" cy="31369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E7D59BC-3AA8-9CD3-147C-B2D8D39CF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2350" r="99100">
                        <a14:foregroundMark x1="8150" y1="21350" x2="1400" y2="24050"/>
                        <a14:foregroundMark x1="1400" y1="24050" x2="1650" y2="33150"/>
                        <a14:foregroundMark x1="1650" y1="33150" x2="5300" y2="39400"/>
                        <a14:foregroundMark x1="5300" y1="39400" x2="8150" y2="30000"/>
                        <a14:foregroundMark x1="8150" y1="30000" x2="6900" y2="20450"/>
                        <a14:foregroundMark x1="5600" y1="18650" x2="250" y2="26300"/>
                        <a14:foregroundMark x1="250" y1="26300" x2="1800" y2="35200"/>
                        <a14:foregroundMark x1="1800" y1="35200" x2="3450" y2="26600"/>
                        <a14:foregroundMark x1="3450" y1="26600" x2="2350" y2="18650"/>
                        <a14:foregroundMark x1="88555" y1="48965" x2="88314" y2="59762"/>
                        <a14:foregroundMark x1="89250" y1="17900" x2="89122" y2="23620"/>
                        <a14:foregroundMark x1="97243" y1="45760" x2="97400" y2="32150"/>
                        <a14:foregroundMark x1="97218" y1="47934" x2="97242" y2="45892"/>
                        <a14:foregroundMark x1="97400" y1="32150" x2="95000" y2="23950"/>
                        <a14:foregroundMark x1="95000" y1="23950" x2="89450" y2="18650"/>
                        <a14:foregroundMark x1="89450" y1="18650" x2="89450" y2="18650"/>
                        <a14:foregroundMark x1="98039" y1="28284" x2="96650" y2="32450"/>
                        <a14:foregroundMark x1="96650" y1="32450" x2="96300" y2="40800"/>
                        <a14:foregroundMark x1="96300" y1="40800" x2="99100" y2="30350"/>
                        <a14:backgroundMark x1="96950" y1="24650" x2="99850" y2="29750"/>
                        <a14:backgroundMark x1="98200" y1="26500" x2="98200" y2="26500"/>
                        <a14:backgroundMark x1="97650" y1="24450" x2="98750" y2="27050"/>
                        <a14:backgroundMark x1="89100" y1="27200" x2="87650" y2="33800"/>
                        <a14:backgroundMark x1="87800" y1="31400" x2="88000" y2="46050"/>
                        <a14:backgroundMark x1="88000" y1="46050" x2="88000" y2="38400"/>
                        <a14:backgroundMark x1="88000" y1="38400" x2="88100" y2="45500"/>
                        <a14:backgroundMark x1="88100" y1="45500" x2="88700" y2="25400"/>
                        <a14:backgroundMark x1="87800" y1="32700" x2="88550" y2="39100"/>
                        <a14:backgroundMark x1="88700" y1="37650" x2="88550" y2="23750"/>
                        <a14:backgroundMark x1="88550" y1="25200" x2="88550" y2="26850"/>
                        <a14:backgroundMark x1="87100" y1="26300" x2="90750" y2="26500"/>
                        <a14:backgroundMark x1="86550" y1="24100" x2="89250" y2="25000"/>
                        <a14:backgroundMark x1="87800" y1="23400" x2="88900" y2="24650"/>
                        <a14:backgroundMark x1="88350" y1="23950" x2="89650" y2="22850"/>
                        <a14:backgroundMark x1="89100" y1="25950" x2="88550" y2="24850"/>
                        <a14:backgroundMark x1="88900" y1="32350" x2="89450" y2="33800"/>
                        <a14:backgroundMark x1="89100" y1="35450" x2="88550" y2="47500"/>
                        <a14:backgroundMark x1="89650" y1="47850" x2="86350" y2="48750"/>
                        <a14:backgroundMark x1="96750" y1="49850" x2="96650" y2="57350"/>
                        <a14:backgroundMark x1="96650" y1="57350" x2="88350" y2="61550"/>
                        <a14:backgroundMark x1="86350" y1="61200" x2="97650" y2="59900"/>
                        <a14:backgroundMark x1="97100" y1="58250" x2="90250" y2="60950"/>
                        <a14:backgroundMark x1="90250" y1="60950" x2="90000" y2="61750"/>
                        <a14:backgroundMark x1="91450" y1="60650" x2="88150" y2="60450"/>
                        <a14:backgroundMark x1="88350" y1="59750" x2="88350" y2="59750"/>
                        <a14:backgroundMark x1="88000" y1="59750" x2="87650" y2="61900"/>
                        <a14:backgroundMark x1="96750" y1="49300" x2="96400" y2="48950"/>
                        <a14:backgroundMark x1="99300" y1="47650" x2="99300" y2="47650"/>
                        <a14:backgroundMark x1="98050" y1="47650" x2="97300" y2="46050"/>
                        <a14:backgroundMark x1="97100" y1="48050" x2="96200" y2="45650"/>
                        <a14:backgroundMark x1="96950" y1="47850" x2="95650" y2="51850"/>
                        <a14:backgroundMark x1="91850" y1="59550" x2="83700" y2="65050"/>
                        <a14:backgroundMark x1="83700" y1="65050" x2="90100" y2="61000"/>
                        <a14:backgroundMark x1="90100" y1="61000" x2="88000" y2="64300"/>
                        <a14:backgroundMark x1="72650" y1="74150" x2="72650" y2="77250"/>
                        <a14:backgroundMark x1="72450" y1="73400" x2="73200" y2="747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11490" y="2483500"/>
            <a:ext cx="694944" cy="69494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06430CE-E421-EE7F-FFBE-E16D04EFF5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2350" r="99100">
                        <a14:foregroundMark x1="8150" y1="21350" x2="1400" y2="24050"/>
                        <a14:foregroundMark x1="1400" y1="24050" x2="1650" y2="33150"/>
                        <a14:foregroundMark x1="1650" y1="33150" x2="5300" y2="39400"/>
                        <a14:foregroundMark x1="5300" y1="39400" x2="8150" y2="30000"/>
                        <a14:foregroundMark x1="8150" y1="30000" x2="6900" y2="20450"/>
                        <a14:foregroundMark x1="5600" y1="18650" x2="250" y2="26300"/>
                        <a14:foregroundMark x1="250" y1="26300" x2="1800" y2="35200"/>
                        <a14:foregroundMark x1="1800" y1="35200" x2="3450" y2="26600"/>
                        <a14:foregroundMark x1="3450" y1="26600" x2="2350" y2="18650"/>
                        <a14:foregroundMark x1="88555" y1="48965" x2="88314" y2="59762"/>
                        <a14:foregroundMark x1="89250" y1="17900" x2="89122" y2="23620"/>
                        <a14:foregroundMark x1="97243" y1="45760" x2="97400" y2="32150"/>
                        <a14:foregroundMark x1="97218" y1="47934" x2="97242" y2="45892"/>
                        <a14:foregroundMark x1="97400" y1="32150" x2="95000" y2="23950"/>
                        <a14:foregroundMark x1="95000" y1="23950" x2="89450" y2="18650"/>
                        <a14:foregroundMark x1="89450" y1="18650" x2="89450" y2="18650"/>
                        <a14:foregroundMark x1="98039" y1="28284" x2="96650" y2="32450"/>
                        <a14:foregroundMark x1="96650" y1="32450" x2="96300" y2="40800"/>
                        <a14:foregroundMark x1="96300" y1="40800" x2="99100" y2="30350"/>
                        <a14:backgroundMark x1="96950" y1="24650" x2="99850" y2="29750"/>
                        <a14:backgroundMark x1="98200" y1="26500" x2="98200" y2="26500"/>
                        <a14:backgroundMark x1="97650" y1="24450" x2="98750" y2="27050"/>
                        <a14:backgroundMark x1="89100" y1="27200" x2="87650" y2="33800"/>
                        <a14:backgroundMark x1="87800" y1="31400" x2="88000" y2="46050"/>
                        <a14:backgroundMark x1="88000" y1="46050" x2="88000" y2="38400"/>
                        <a14:backgroundMark x1="88000" y1="38400" x2="88100" y2="45500"/>
                        <a14:backgroundMark x1="88100" y1="45500" x2="88700" y2="25400"/>
                        <a14:backgroundMark x1="87800" y1="32700" x2="88550" y2="39100"/>
                        <a14:backgroundMark x1="88700" y1="37650" x2="88550" y2="23750"/>
                        <a14:backgroundMark x1="88550" y1="25200" x2="88550" y2="26850"/>
                        <a14:backgroundMark x1="87100" y1="26300" x2="90750" y2="26500"/>
                        <a14:backgroundMark x1="86550" y1="24100" x2="89250" y2="25000"/>
                        <a14:backgroundMark x1="87800" y1="23400" x2="88900" y2="24650"/>
                        <a14:backgroundMark x1="88350" y1="23950" x2="89650" y2="22850"/>
                        <a14:backgroundMark x1="89100" y1="25950" x2="88550" y2="24850"/>
                        <a14:backgroundMark x1="88900" y1="32350" x2="89450" y2="33800"/>
                        <a14:backgroundMark x1="89100" y1="35450" x2="88550" y2="47500"/>
                        <a14:backgroundMark x1="89650" y1="47850" x2="86350" y2="48750"/>
                        <a14:backgroundMark x1="96750" y1="49850" x2="96650" y2="57350"/>
                        <a14:backgroundMark x1="96650" y1="57350" x2="88350" y2="61550"/>
                        <a14:backgroundMark x1="86350" y1="61200" x2="97650" y2="59900"/>
                        <a14:backgroundMark x1="97100" y1="58250" x2="90250" y2="60950"/>
                        <a14:backgroundMark x1="90250" y1="60950" x2="90000" y2="61750"/>
                        <a14:backgroundMark x1="91450" y1="60650" x2="88150" y2="60450"/>
                        <a14:backgroundMark x1="88350" y1="59750" x2="88350" y2="59750"/>
                        <a14:backgroundMark x1="88000" y1="59750" x2="87650" y2="61900"/>
                        <a14:backgroundMark x1="96750" y1="49300" x2="96400" y2="48950"/>
                        <a14:backgroundMark x1="99300" y1="47650" x2="99300" y2="47650"/>
                        <a14:backgroundMark x1="98050" y1="47650" x2="97300" y2="46050"/>
                        <a14:backgroundMark x1="97100" y1="48050" x2="96200" y2="45650"/>
                        <a14:backgroundMark x1="96950" y1="47850" x2="95650" y2="51850"/>
                        <a14:backgroundMark x1="91850" y1="59550" x2="83700" y2="65050"/>
                        <a14:backgroundMark x1="83700" y1="65050" x2="90100" y2="61000"/>
                        <a14:backgroundMark x1="90100" y1="61000" x2="88000" y2="64300"/>
                        <a14:backgroundMark x1="72650" y1="74150" x2="72650" y2="77250"/>
                        <a14:backgroundMark x1="72450" y1="73400" x2="73200" y2="747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35458" y="3938206"/>
            <a:ext cx="694944" cy="69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616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72340-7702-5703-E9B5-B15039F22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Identification - Synchronization Scheme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C4F5E-726F-C03A-37EF-7105F46E9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type of </a:t>
            </a:r>
            <a:r>
              <a:rPr lang="en-US" b="1" dirty="0"/>
              <a:t>readers-writers</a:t>
            </a:r>
            <a:r>
              <a:rPr lang="en-US" dirty="0"/>
              <a:t> synchronization problem, a problem in which one or more processes or threads write data while others only read data. [4]</a:t>
            </a:r>
          </a:p>
          <a:p>
            <a:r>
              <a:rPr lang="en-US" dirty="0"/>
              <a:t>Requirements:</a:t>
            </a:r>
          </a:p>
          <a:p>
            <a:pPr lvl="1"/>
            <a:r>
              <a:rPr lang="en-US" dirty="0"/>
              <a:t>Once a baboon has began to cross, it is guaranteed to cross without interference from the other side. </a:t>
            </a:r>
          </a:p>
          <a:p>
            <a:pPr lvl="1"/>
            <a:r>
              <a:rPr lang="en-US" dirty="0"/>
              <a:t>Limit of three baboons on the rope, order preserved. </a:t>
            </a:r>
          </a:p>
          <a:p>
            <a:pPr lvl="1"/>
            <a:r>
              <a:rPr lang="en-US" dirty="0"/>
              <a:t>Solution must be starvation free.</a:t>
            </a:r>
          </a:p>
          <a:p>
            <a:pPr lvl="1"/>
            <a:r>
              <a:rPr lang="en-US" dirty="0"/>
              <a:t>The rope is a common resource, easily handled using semaphores.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324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640EFC-193A-C748-BB98-CE5BECD971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Our Implementation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798F70A-0C44-544A-B47F-09008269D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baboon Synchronization Solution</a:t>
            </a:r>
          </a:p>
        </p:txBody>
      </p:sp>
    </p:spTree>
    <p:extLst>
      <p:ext uri="{BB962C8B-B14F-4D97-AF65-F5344CB8AC3E}">
        <p14:creationId xmlns:p14="http://schemas.microsoft.com/office/powerpoint/2010/main" val="3270777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72340-7702-5703-E9B5-B15039F22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semaphores?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C4F5E-726F-C03A-37EF-7105F46E9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dirty="0"/>
              <a:t>semaphore</a:t>
            </a:r>
            <a:r>
              <a:rPr lang="en-US" dirty="0"/>
              <a:t> is an integer variable that apart from initialization it can only be accessed through two standard atomic operations: </a:t>
            </a:r>
            <a:r>
              <a:rPr lang="en-US" i="1" dirty="0"/>
              <a:t>wait() </a:t>
            </a:r>
            <a:r>
              <a:rPr lang="en-US" dirty="0"/>
              <a:t>and </a:t>
            </a:r>
            <a:r>
              <a:rPr lang="en-US" i="1" dirty="0"/>
              <a:t>signal(). </a:t>
            </a:r>
          </a:p>
          <a:p>
            <a:r>
              <a:rPr lang="en-US" dirty="0"/>
              <a:t>All Operations which modify the integer value of the semaphore must be done atomically. </a:t>
            </a:r>
          </a:p>
          <a:p>
            <a:r>
              <a:rPr lang="en-US" dirty="0"/>
              <a:t>Two processes cannot modify the semaphore simultaneously.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1A23D5-08E5-75F8-A204-7ADAB7AAB7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4003754"/>
            <a:ext cx="3022600" cy="147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B65623-E0D6-3B9A-B45E-6D8A22553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5278" y="4003754"/>
            <a:ext cx="17526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713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314E8-01B8-45F5-EE1E-606A0189E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Semaphores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F990B-B9C2-B66C-42BF-B14EE2901E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solution utilized a total of 5 semaphores:</a:t>
            </a:r>
          </a:p>
          <a:p>
            <a:pPr lvl="1"/>
            <a:r>
              <a:rPr lang="en-US" dirty="0"/>
              <a:t>One representing the rope.</a:t>
            </a:r>
          </a:p>
          <a:p>
            <a:pPr lvl="1"/>
            <a:r>
              <a:rPr lang="en-US" dirty="0"/>
              <a:t>Two for each side of the canyon.</a:t>
            </a:r>
          </a:p>
          <a:p>
            <a:pPr lvl="1"/>
            <a:r>
              <a:rPr lang="en-US" dirty="0"/>
              <a:t>One for Deadlock prevention.</a:t>
            </a:r>
          </a:p>
          <a:p>
            <a:pPr lvl="1"/>
            <a:r>
              <a:rPr lang="en-US" dirty="0"/>
              <a:t>One for enforcing the three-baboon limit.  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E151827-2704-C091-5149-44A631815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3893145"/>
            <a:ext cx="7886700" cy="121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698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0BAB1-17C2-4EFD-76CE-88DD8078F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Overview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2B54885F-ED7B-F4FC-F09D-D122F0B787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3440" y="1404382"/>
            <a:ext cx="7217119" cy="4049236"/>
          </a:xfrm>
        </p:spPr>
      </p:pic>
    </p:spTree>
    <p:extLst>
      <p:ext uri="{BB962C8B-B14F-4D97-AF65-F5344CB8AC3E}">
        <p14:creationId xmlns:p14="http://schemas.microsoft.com/office/powerpoint/2010/main" val="916932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6C23B-8895-98C1-582A-A3626EC1F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i="1" dirty="0"/>
              <a:t>main()</a:t>
            </a:r>
            <a:r>
              <a:rPr lang="en-US" dirty="0"/>
              <a:t> Function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5B9107-47A0-5375-5AD8-EEC58F6574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2244338"/>
            <a:ext cx="7886700" cy="267888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C6A78DA-14C4-4D9F-B838-BCE2A47BBD6B}"/>
              </a:ext>
            </a:extLst>
          </p:cNvPr>
          <p:cNvSpPr/>
          <p:nvPr/>
        </p:nvSpPr>
        <p:spPr>
          <a:xfrm>
            <a:off x="839243" y="4079236"/>
            <a:ext cx="6150279" cy="84399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32A4A5-433D-A595-62C5-C31B255BFDE6}"/>
              </a:ext>
            </a:extLst>
          </p:cNvPr>
          <p:cNvSpPr txBox="1"/>
          <p:nvPr/>
        </p:nvSpPr>
        <p:spPr>
          <a:xfrm>
            <a:off x="5999967" y="1090527"/>
            <a:ext cx="1703538" cy="646331"/>
          </a:xfrm>
          <a:prstGeom prst="rect">
            <a:avLst/>
          </a:prstGeom>
          <a:solidFill>
            <a:schemeClr val="tx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Semaphore Initialization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8F1427F-FA7B-1CFD-7097-EC54F41E1F93}"/>
              </a:ext>
            </a:extLst>
          </p:cNvPr>
          <p:cNvCxnSpPr>
            <a:cxnSpLocks/>
            <a:stCxn id="7" idx="1"/>
            <a:endCxn id="6" idx="0"/>
          </p:cNvCxnSpPr>
          <p:nvPr/>
        </p:nvCxnSpPr>
        <p:spPr>
          <a:xfrm flipH="1">
            <a:off x="3914383" y="1413693"/>
            <a:ext cx="2085584" cy="266554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943099"/>
      </p:ext>
    </p:extLst>
  </p:cSld>
  <p:clrMapOvr>
    <a:masterClrMapping/>
  </p:clrMapOvr>
</p:sld>
</file>

<file path=ppt/theme/theme1.xml><?xml version="1.0" encoding="utf-8"?>
<a:theme xmlns:a="http://schemas.openxmlformats.org/drawingml/2006/main" name="NMSU_2019">
  <a:themeElements>
    <a:clrScheme name="NMSU_2019">
      <a:dk1>
        <a:srgbClr val="000000"/>
      </a:dk1>
      <a:lt1>
        <a:srgbClr val="FEFFFF"/>
      </a:lt1>
      <a:dk2>
        <a:srgbClr val="8C0B41"/>
      </a:dk2>
      <a:lt2>
        <a:srgbClr val="E7E6E6"/>
      </a:lt2>
      <a:accent1>
        <a:srgbClr val="A7BABE"/>
      </a:accent1>
      <a:accent2>
        <a:srgbClr val="CFC7BD"/>
      </a:accent2>
      <a:accent3>
        <a:srgbClr val="A5A5A5"/>
      </a:accent3>
      <a:accent4>
        <a:srgbClr val="FEFFFF"/>
      </a:accent4>
      <a:accent5>
        <a:srgbClr val="5B9BD5"/>
      </a:accent5>
      <a:accent6>
        <a:srgbClr val="8C0B41"/>
      </a:accent6>
      <a:hlink>
        <a:srgbClr val="50B9F2"/>
      </a:hlink>
      <a:folHlink>
        <a:srgbClr val="6D6E71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MSU_2019" id="{F3039E45-AD72-2745-91F4-8F90602B2064}" vid="{36F2A75D-F91E-5C47-8EE5-76E117038A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NMSU_2019</Template>
  <TotalTime>408</TotalTime>
  <Words>468</Words>
  <Application>Microsoft Macintosh PowerPoint</Application>
  <PresentationFormat>On-screen Show (4:3)</PresentationFormat>
  <Paragraphs>69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Tahoma</vt:lpstr>
      <vt:lpstr>NMSU_2019</vt:lpstr>
      <vt:lpstr>CS474: Operating Systems I</vt:lpstr>
      <vt:lpstr>Introduction</vt:lpstr>
      <vt:lpstr>Synchronization: Baboon Problem</vt:lpstr>
      <vt:lpstr>Problem Identification - Synchronization Scheme</vt:lpstr>
      <vt:lpstr>Our Implementation</vt:lpstr>
      <vt:lpstr>What are semaphores?</vt:lpstr>
      <vt:lpstr>Semaphores</vt:lpstr>
      <vt:lpstr>Code Overview</vt:lpstr>
      <vt:lpstr>The main() Function</vt:lpstr>
      <vt:lpstr>The main() Function</vt:lpstr>
      <vt:lpstr>The main() Function</vt:lpstr>
      <vt:lpstr>The leftSide() Function</vt:lpstr>
      <vt:lpstr>The rightSide() Function</vt:lpstr>
      <vt:lpstr>Results</vt:lpstr>
      <vt:lpstr>Compilation</vt:lpstr>
      <vt:lpstr>Sample Output</vt:lpstr>
      <vt:lpstr>Questions?</vt:lpstr>
      <vt:lpstr>References</vt:lpstr>
      <vt:lpstr>Glossary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Jason Miller</cp:lastModifiedBy>
  <cp:revision>86</cp:revision>
  <dcterms:created xsi:type="dcterms:W3CDTF">2018-09-13T15:10:43Z</dcterms:created>
  <dcterms:modified xsi:type="dcterms:W3CDTF">2022-11-28T05:24:12Z</dcterms:modified>
</cp:coreProperties>
</file>

<file path=docProps/thumbnail.jpeg>
</file>